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E5EE-812C-43DE-A46F-65ECE5B9C2B6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FCEA-8D2D-4BC5-80A9-1ECD5E224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E5EE-812C-43DE-A46F-65ECE5B9C2B6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FCEA-8D2D-4BC5-80A9-1ECD5E224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E5EE-812C-43DE-A46F-65ECE5B9C2B6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FCEA-8D2D-4BC5-80A9-1ECD5E224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E5EE-812C-43DE-A46F-65ECE5B9C2B6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FCEA-8D2D-4BC5-80A9-1ECD5E224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E5EE-812C-43DE-A46F-65ECE5B9C2B6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FCEA-8D2D-4BC5-80A9-1ECD5E224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E5EE-812C-43DE-A46F-65ECE5B9C2B6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FCEA-8D2D-4BC5-80A9-1ECD5E224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E5EE-812C-43DE-A46F-65ECE5B9C2B6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FCEA-8D2D-4BC5-80A9-1ECD5E224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E5EE-812C-43DE-A46F-65ECE5B9C2B6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FCEA-8D2D-4BC5-80A9-1ECD5E224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E5EE-812C-43DE-A46F-65ECE5B9C2B6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FCEA-8D2D-4BC5-80A9-1ECD5E224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E5EE-812C-43DE-A46F-65ECE5B9C2B6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FCEA-8D2D-4BC5-80A9-1ECD5E224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E5EE-812C-43DE-A46F-65ECE5B9C2B6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FCEA-8D2D-4BC5-80A9-1ECD5E2244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EE5EE-812C-43DE-A46F-65ECE5B9C2B6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8FCEA-8D2D-4BC5-80A9-1ECD5E2244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_____Microsoft_Excel_97-2003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49"/>
            <a:ext cx="9144000" cy="684730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7756" r="5704" b="28258"/>
          <a:stretch>
            <a:fillRect/>
          </a:stretch>
        </p:blipFill>
        <p:spPr>
          <a:xfrm>
            <a:off x="500034" y="1500174"/>
            <a:ext cx="4357718" cy="45720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1214414" y="571480"/>
            <a:ext cx="7929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Тесаловская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Людмила Владимировна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" name="Содержимое 7"/>
          <p:cNvSpPr txBox="1">
            <a:spLocks/>
          </p:cNvSpPr>
          <p:nvPr/>
        </p:nvSpPr>
        <p:spPr>
          <a:xfrm>
            <a:off x="4645025" y="1928813"/>
            <a:ext cx="4041775" cy="400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Воспитатель Муниципального Казенного дошкольного образовательного учреждения ТДС № 7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Образование: высшее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Пед.стаж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10 лет.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Квалификационная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категория-первая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500" y="428604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Занимательный уголок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125" t="25926"/>
          <a:stretch>
            <a:fillRect/>
          </a:stretch>
        </p:blipFill>
        <p:spPr bwMode="auto">
          <a:xfrm>
            <a:off x="428625" y="1714501"/>
            <a:ext cx="3643309" cy="2903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14422"/>
            <a:ext cx="3786188" cy="5048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28604"/>
            <a:ext cx="822960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Принципы организации образовательного процесса</a:t>
            </a:r>
          </a:p>
        </p:txBody>
      </p:sp>
      <p:sp>
        <p:nvSpPr>
          <p:cNvPr id="6" name="Блок-схема: данные 5"/>
          <p:cNvSpPr/>
          <p:nvPr/>
        </p:nvSpPr>
        <p:spPr>
          <a:xfrm>
            <a:off x="1143000" y="2071688"/>
            <a:ext cx="6480175" cy="720725"/>
          </a:xfrm>
          <a:prstGeom prst="flowChartInputOutp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Принцип деятельности</a:t>
            </a:r>
          </a:p>
        </p:txBody>
      </p:sp>
      <p:sp>
        <p:nvSpPr>
          <p:cNvPr id="7" name="Блок-схема: данные 6"/>
          <p:cNvSpPr/>
          <p:nvPr/>
        </p:nvSpPr>
        <p:spPr>
          <a:xfrm>
            <a:off x="1108075" y="2943225"/>
            <a:ext cx="6480175" cy="720725"/>
          </a:xfrm>
          <a:prstGeom prst="flowChartInputOutp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Принцип творчества</a:t>
            </a:r>
          </a:p>
        </p:txBody>
      </p:sp>
      <p:sp>
        <p:nvSpPr>
          <p:cNvPr id="8" name="Блок-схема: данные 7"/>
          <p:cNvSpPr/>
          <p:nvPr/>
        </p:nvSpPr>
        <p:spPr>
          <a:xfrm>
            <a:off x="1143000" y="3857625"/>
            <a:ext cx="6480175" cy="720725"/>
          </a:xfrm>
          <a:prstGeom prst="flowChartInputOutp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Принцип интеграции</a:t>
            </a:r>
          </a:p>
        </p:txBody>
      </p:sp>
      <p:sp>
        <p:nvSpPr>
          <p:cNvPr id="9" name="Блок-схема: данные 8"/>
          <p:cNvSpPr/>
          <p:nvPr/>
        </p:nvSpPr>
        <p:spPr>
          <a:xfrm>
            <a:off x="857250" y="4786313"/>
            <a:ext cx="6480175" cy="720725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Принцип дифференцированного подхода</a:t>
            </a:r>
          </a:p>
        </p:txBody>
      </p:sp>
      <p:sp>
        <p:nvSpPr>
          <p:cNvPr id="10" name="Блок-схема: данные 9"/>
          <p:cNvSpPr/>
          <p:nvPr/>
        </p:nvSpPr>
        <p:spPr>
          <a:xfrm>
            <a:off x="1071563" y="5643563"/>
            <a:ext cx="6480175" cy="720725"/>
          </a:xfrm>
          <a:prstGeom prst="flowChartInputOutp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Принцип доминирования интересов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704850"/>
            <a:ext cx="8229600" cy="866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Упражнения на формирование геометрических представлений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39"/>
            <a:ext cx="3786214" cy="2786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13240" r="4379" b="13763"/>
          <a:stretch>
            <a:fillRect/>
          </a:stretch>
        </p:blipFill>
        <p:spPr bwMode="auto">
          <a:xfrm>
            <a:off x="4500562" y="2571744"/>
            <a:ext cx="4357687" cy="3424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42910" y="4929198"/>
            <a:ext cx="342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«Собери по образцу»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1714488"/>
            <a:ext cx="342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«Волшебный круг»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4347" y="357166"/>
            <a:ext cx="7983565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Упражнения на формирование представлений о величине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00166" y="1663700"/>
            <a:ext cx="6357959" cy="4529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00043"/>
            <a:ext cx="82296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Тесты на логическое внимание и мышление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34" y="1844675"/>
            <a:ext cx="3571900" cy="2597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213100"/>
            <a:ext cx="4192933" cy="2930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57224" y="428604"/>
            <a:ext cx="7829576" cy="60960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Был изучен уровень развития логического мышления детей старшего дошкольного возраста и отмечена положительная динамика.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Таким образом, логическое мышление у детей, участвующих в проекте, развито на достаточно хорошем уровне.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результатом проекта были ознакомлены родители и педагоги детского сада.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Таким образом, развивать логическое мышление дошкольника целесообразнее всего в образовательной области «Познание». Ребенок дошкольник с развитым логическим мышлением всегда имеет больше шансов быть успешным в математике, даже если он не был заранее научен элементам школьной программы.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14290"/>
            <a:ext cx="8229600" cy="1633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Результативность</a:t>
            </a:r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229600" cy="4643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8230313" imgH="4395597" progId="Excel.Chart.8">
                  <p:embed/>
                </p:oleObj>
              </mc:Choice>
              <mc:Fallback>
                <p:oleObj r:id="rId4" imgW="8230313" imgH="4395597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00174"/>
                        <a:ext cx="8229600" cy="46434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750" y="333375"/>
            <a:ext cx="8280400" cy="1223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Учение с развлечением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500" y="1857375"/>
            <a:ext cx="4500563" cy="337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82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Picture 2" descr="G:\люда грамот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992188"/>
            <a:ext cx="360045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G:\люда грамота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052513"/>
            <a:ext cx="3521370" cy="487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60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Спасибо 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00033" y="333375"/>
            <a:ext cx="8215371" cy="61912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«Чтобы переваривать знания.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Надо поглощать их с аппетитом»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Эти слова принадлежат не специалисту в области дошкольной дидактики, а французскому писателю Анатолию Францу, и с ним трудно не согласиться.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Многие педагоги, и я в том числе, и родители знают, что математика – это мощный фактор интеллектуального развития ребенка, формирования его познавательных и творческих способностей. Известно и то, что от эффективности математического развития ребенка в дошкольном возрасте зависит его успешность обучения математике в начальной школе.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Почему же многим детям так трудно дается математика не только в начальной школе, но уже и сейчас, в период подготовки к учебной деятельности?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Попробуем ответить на этот вопрос.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Проанализировав свой опыт работы со старшими дошкольниками, пришла к выводу, что большой процент дошкольников затрудняются логически мыслить, анализировать, обобщать.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Мной был разработан математический проект.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2908" y="0"/>
            <a:ext cx="9286908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8313" y="692150"/>
            <a:ext cx="8229600" cy="4951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Тема: Логическое мышление у старших дошкольников посредством занимательной математики»</a:t>
            </a:r>
            <a:endParaRPr kumimoji="0" lang="ru-RU" sz="44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358346" cy="6858000"/>
          </a:xfrm>
        </p:spPr>
      </p:pic>
      <p:sp>
        <p:nvSpPr>
          <p:cNvPr id="5" name="Содержимое 9"/>
          <p:cNvSpPr txBox="1">
            <a:spLocks/>
          </p:cNvSpPr>
          <p:nvPr/>
        </p:nvSpPr>
        <p:spPr>
          <a:xfrm>
            <a:off x="395288" y="1341438"/>
            <a:ext cx="8229600" cy="4389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4800" b="0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Задача проекта: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условий для развития логического мышления у старших дошкольников в группе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68313" y="333375"/>
            <a:ext cx="7675587" cy="61198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668337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 проекта:</a:t>
            </a:r>
          </a:p>
          <a:p>
            <a:pPr marL="1182687" marR="0" lvl="2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у старших дошкольников логических приемов (анализа, синтеза, сравнения, обобщения, классификации).</a:t>
            </a:r>
          </a:p>
          <a:p>
            <a:pPr marL="1182687" marR="0" lvl="2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 у старших дошкольников умение понимать и прослеживать причинно-следственные связи и на их основе делать простейшие умозаключения.</a:t>
            </a:r>
          </a:p>
          <a:p>
            <a:pPr marL="1182687" marR="0" lvl="2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Выравнивания стартовых возможностей детей по формированию элементарных математических представлений перед школой.</a:t>
            </a:r>
          </a:p>
          <a:p>
            <a:pPr marL="1182687" marR="0" lvl="2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позитивного отношения к школе и себе.</a:t>
            </a:r>
          </a:p>
          <a:p>
            <a:pPr marL="1182687" marR="0" lvl="2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Воспитание любви к математике.</a:t>
            </a:r>
          </a:p>
          <a:p>
            <a:pPr marL="668337" marR="0" lvl="2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Проект был создан для того, чтобы решить проблему: « Как развивать у дошкольника умение правильно мыслить?»</a:t>
            </a:r>
          </a:p>
          <a:p>
            <a:pPr marL="668337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8313" y="549275"/>
            <a:ext cx="8229600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Актуальность проблемы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857223" y="1196975"/>
            <a:ext cx="7840689" cy="532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Заключается в том, общепринятые подходы к математической подготовке ребенка-дошкольника (со стороны педагогов и родителей нашего детского сада) часто не приносят желаемых результатов, а в современных обучающих программах начальной школы №5 (куда идет 90% наших выпускников) важное значение придается логической составляющей.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Многие родители полагают, что главное при подготовке к школе – это познакомить ребенка с цифрами и научить его писать, считать, складывать и вычитать. Запас заученных знаний кончается быстро (через месяц-два) и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несформированость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собственного умения продуктивно мыслить очень быстро приводит проявлению «проблем с математикой».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Проект долговременный и рассчитан на 2 года, в нем участвуют воспитатели, дети и их родители.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68313" y="333375"/>
            <a:ext cx="8229600" cy="62642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Этапы проекта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Методическое обеспечение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Изучила методическую литературу, журналы «Ребенок в детском саду», «Дошкольное воспитание»,газеты «Дошкольное образование», средство массовой информации, интернет-ресурсы.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Диагностическое обеспечение.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Это метод наблюдение, контрольные срезы, тесты, диагностика групповая и индивидуальная.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Содержание проекта.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 как наши дети очень любят экскурсии, то и занятия мы проводим в форме путешествий. В группе оформлен уголок «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Заниматика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», где есть игры на логическое мышление, дидактические игры и упражнения, лабиринты, ребусы, головоломки и т.д. А также мы регулярно проводим математические чемпионаты по играм в клеточку, математические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КВНы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викторины, диктанты, шашечные турниры. В течении проекта дети с родителями выполняли задание по подборке и оформлению поискового материала – это папочки с задачами-шутками, считалками, загадками и т.д.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49"/>
            <a:ext cx="9144000" cy="684730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3" y="1643049"/>
          <a:ext cx="7643867" cy="3913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160"/>
                <a:gridCol w="2675352"/>
                <a:gridCol w="2675355"/>
              </a:tblGrid>
              <a:tr h="847927"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Развлечения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Математические, логические игры,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задачи,упражнения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Дидактические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игры,упражнения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solidFill>
                      <a:srgbClr val="92D050"/>
                    </a:solidFill>
                  </a:tcPr>
                </a:tc>
              </a:tr>
              <a:tr h="2998692">
                <a:tc>
                  <a:txBody>
                    <a:bodyPr/>
                    <a:lstStyle/>
                    <a:p>
                      <a:pPr algn="ctr"/>
                      <a:endParaRPr lang="ru-RU" sz="1800" i="1" dirty="0" smtClean="0"/>
                    </a:p>
                    <a:p>
                      <a:pPr algn="ctr"/>
                      <a:r>
                        <a:rPr lang="ru-RU" sz="1800" i="1" dirty="0" smtClean="0"/>
                        <a:t>Загадки</a:t>
                      </a:r>
                    </a:p>
                    <a:p>
                      <a:pPr algn="ctr"/>
                      <a:r>
                        <a:rPr lang="ru-RU" sz="1800" i="1" dirty="0" smtClean="0"/>
                        <a:t>Задачи – шутки</a:t>
                      </a:r>
                    </a:p>
                    <a:p>
                      <a:pPr algn="ctr"/>
                      <a:r>
                        <a:rPr lang="ru-RU" sz="1800" i="1" dirty="0" smtClean="0"/>
                        <a:t>Ребусы</a:t>
                      </a:r>
                    </a:p>
                    <a:p>
                      <a:pPr algn="ctr"/>
                      <a:r>
                        <a:rPr lang="ru-RU" sz="1800" i="1" dirty="0" smtClean="0"/>
                        <a:t>Кроссворды</a:t>
                      </a:r>
                    </a:p>
                    <a:p>
                      <a:pPr algn="ctr"/>
                      <a:r>
                        <a:rPr lang="ru-RU" sz="1800" i="1" dirty="0" smtClean="0"/>
                        <a:t>Головоломки</a:t>
                      </a:r>
                    </a:p>
                    <a:p>
                      <a:pPr algn="ctr"/>
                      <a:r>
                        <a:rPr lang="ru-RU" sz="1800" i="1" dirty="0" smtClean="0"/>
                        <a:t>Математические квадраты</a:t>
                      </a:r>
                    </a:p>
                    <a:p>
                      <a:pPr algn="ctr"/>
                      <a:r>
                        <a:rPr lang="ru-RU" sz="1800" i="1" dirty="0" smtClean="0"/>
                        <a:t>Фокусы</a:t>
                      </a:r>
                    </a:p>
                  </a:txBody>
                  <a:tcPr marL="91439" marR="91439" marT="45726" marB="4572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i="1" dirty="0" smtClean="0"/>
                    </a:p>
                    <a:p>
                      <a:pPr algn="ctr"/>
                      <a:r>
                        <a:rPr lang="ru-RU" sz="1800" i="1" dirty="0" smtClean="0"/>
                        <a:t>«Пифагор»</a:t>
                      </a:r>
                    </a:p>
                    <a:p>
                      <a:pPr algn="ctr"/>
                      <a:r>
                        <a:rPr lang="ru-RU" sz="1800" i="1" dirty="0" smtClean="0"/>
                        <a:t>«</a:t>
                      </a:r>
                      <a:r>
                        <a:rPr lang="ru-RU" sz="1800" i="1" dirty="0" err="1" smtClean="0"/>
                        <a:t>Колумбово</a:t>
                      </a:r>
                      <a:r>
                        <a:rPr lang="ru-RU" sz="1800" i="1" baseline="0" dirty="0" smtClean="0"/>
                        <a:t> яйцо»</a:t>
                      </a:r>
                    </a:p>
                    <a:p>
                      <a:pPr algn="ctr"/>
                      <a:r>
                        <a:rPr lang="ru-RU" sz="1800" i="1" baseline="0" dirty="0" smtClean="0"/>
                        <a:t>«Волшебный круг»</a:t>
                      </a:r>
                    </a:p>
                    <a:p>
                      <a:pPr algn="ctr"/>
                      <a:r>
                        <a:rPr lang="ru-RU" sz="1800" i="1" baseline="0" dirty="0" smtClean="0"/>
                        <a:t>Шашки</a:t>
                      </a:r>
                    </a:p>
                    <a:p>
                      <a:pPr algn="ctr"/>
                      <a:r>
                        <a:rPr lang="ru-RU" sz="1800" i="1" baseline="0" dirty="0" smtClean="0"/>
                        <a:t>Шахматы</a:t>
                      </a:r>
                    </a:p>
                    <a:p>
                      <a:pPr algn="ctr"/>
                      <a:endParaRPr lang="ru-RU" sz="1800" i="1" dirty="0"/>
                    </a:p>
                  </a:txBody>
                  <a:tcPr marL="91439" marR="91439" marT="45726" marB="4572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i="1" dirty="0" smtClean="0"/>
                    </a:p>
                    <a:p>
                      <a:pPr algn="ctr"/>
                      <a:r>
                        <a:rPr lang="ru-RU" sz="1800" i="1" dirty="0" smtClean="0"/>
                        <a:t>Словесные</a:t>
                      </a:r>
                    </a:p>
                    <a:p>
                      <a:pPr algn="ctr"/>
                      <a:r>
                        <a:rPr lang="ru-RU" sz="1800" i="1" dirty="0" smtClean="0"/>
                        <a:t>С наглядным материалом</a:t>
                      </a:r>
                      <a:endParaRPr lang="ru-RU" sz="1800" i="1" dirty="0"/>
                    </a:p>
                  </a:txBody>
                  <a:tcPr marL="91439" marR="91439" marT="45726" marB="45726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188" y="357166"/>
            <a:ext cx="8358216" cy="857255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FF0000"/>
                </a:solidFill>
              </a:rPr>
              <a:t>  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Занимательный математический материал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Формы и методы представления занимательного материала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285992"/>
            <a:ext cx="1800000" cy="180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Совместная игра воспитателя с ребенком.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2285992"/>
            <a:ext cx="2008814" cy="180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Самостоятельная деятельность детей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2214554"/>
            <a:ext cx="1957326" cy="180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Математические праздники и развлечения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4429132"/>
            <a:ext cx="1785950" cy="1857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Занятия (в соответствии с учебным расписанием)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4429132"/>
            <a:ext cx="2008814" cy="1871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Отгадывание загадок, занимательных вопросов, шуточных задачек, головоломок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4429132"/>
            <a:ext cx="1957326" cy="1871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Чтение математических сказок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762</Words>
  <Application>Microsoft Office PowerPoint</Application>
  <PresentationFormat>Экран (4:3)</PresentationFormat>
  <Paragraphs>84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Занимательный математический материал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Стас</cp:lastModifiedBy>
  <cp:revision>8</cp:revision>
  <dcterms:created xsi:type="dcterms:W3CDTF">2012-04-03T10:44:27Z</dcterms:created>
  <dcterms:modified xsi:type="dcterms:W3CDTF">2014-03-16T13:13:51Z</dcterms:modified>
</cp:coreProperties>
</file>